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notesViewPr>
    <p:cSldViewPr>
      <p:cViewPr>
        <p:scale>
          <a:sx n="100" d="100"/>
          <a:sy n="100" d="100"/>
        </p:scale>
        <p:origin x="-1806" y="21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619AC0-619B-4D0D-BC57-05DDEFE5D016}" type="datetimeFigureOut">
              <a:rPr lang="en-US" smtClean="0"/>
              <a:t>12/1/2011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AC3811-F7D5-4650-9A06-6B60F8CA3C42}" type="slidenum">
              <a:rPr lang="en-US" smtClean="0"/>
              <a:t>‹#›</a:t>
            </a:fld>
            <a:endParaRPr lang="en-US" dirty="0"/>
          </a:p>
        </p:txBody>
      </p:sp>
    </p:spTree>
    <p:extLst>
      <p:ext uri="{BB962C8B-B14F-4D97-AF65-F5344CB8AC3E}">
        <p14:creationId xmlns:p14="http://schemas.microsoft.com/office/powerpoint/2010/main" val="1485288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Hello, My</a:t>
            </a:r>
            <a:r>
              <a:rPr lang="en-US" baseline="0" dirty="0" smtClean="0"/>
              <a:t> name is Colton Michaelis</a:t>
            </a:r>
          </a:p>
          <a:p>
            <a:pPr marL="171450" indent="-171450">
              <a:buFont typeface="Arial" pitchFamily="34" charset="0"/>
              <a:buChar char="•"/>
            </a:pPr>
            <a:r>
              <a:rPr lang="en-US" baseline="0" dirty="0" smtClean="0"/>
              <a:t>Today im going to talk about Criminal Psychology </a:t>
            </a:r>
          </a:p>
          <a:p>
            <a:pPr marL="171450" indent="-171450">
              <a:buFont typeface="Arial" pitchFamily="34" charset="0"/>
              <a:buChar char="•"/>
            </a:pPr>
            <a:r>
              <a:rPr lang="en-US" baseline="0" dirty="0" smtClean="0"/>
              <a:t>Television shows like Criminal Minds and the Mentalist are famous for using the Criminal Psychology in there shows.</a:t>
            </a:r>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08AC3811-F7D5-4650-9A06-6B60F8CA3C42}" type="slidenum">
              <a:rPr lang="en-US" smtClean="0"/>
              <a:t>1</a:t>
            </a:fld>
            <a:endParaRPr lang="en-US" dirty="0"/>
          </a:p>
        </p:txBody>
      </p:sp>
    </p:spTree>
    <p:extLst>
      <p:ext uri="{BB962C8B-B14F-4D97-AF65-F5344CB8AC3E}">
        <p14:creationId xmlns:p14="http://schemas.microsoft.com/office/powerpoint/2010/main" val="10915343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what’s on the slide.</a:t>
            </a:r>
            <a:endParaRPr lang="en-US" dirty="0"/>
          </a:p>
        </p:txBody>
      </p:sp>
      <p:sp>
        <p:nvSpPr>
          <p:cNvPr id="4" name="Slide Number Placeholder 3"/>
          <p:cNvSpPr>
            <a:spLocks noGrp="1"/>
          </p:cNvSpPr>
          <p:nvPr>
            <p:ph type="sldNum" sz="quarter" idx="10"/>
          </p:nvPr>
        </p:nvSpPr>
        <p:spPr/>
        <p:txBody>
          <a:bodyPr/>
          <a:lstStyle/>
          <a:p>
            <a:fld id="{08AC3811-F7D5-4650-9A06-6B60F8CA3C42}" type="slidenum">
              <a:rPr lang="en-US" smtClean="0"/>
              <a:t>10</a:t>
            </a:fld>
            <a:endParaRPr lang="en-US" dirty="0"/>
          </a:p>
        </p:txBody>
      </p:sp>
    </p:spTree>
    <p:extLst>
      <p:ext uri="{BB962C8B-B14F-4D97-AF65-F5344CB8AC3E}">
        <p14:creationId xmlns:p14="http://schemas.microsoft.com/office/powerpoint/2010/main" val="27594019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23900" y="4362450"/>
            <a:ext cx="5486400" cy="4114800"/>
          </a:xfrm>
        </p:spPr>
        <p:txBody>
          <a:bodyPr/>
          <a:lstStyle/>
          <a:p>
            <a:pPr lvl="1"/>
            <a:r>
              <a:rPr lang="en-US" dirty="0" smtClean="0"/>
              <a:t>Ask the class if they have any guess on who committed the crime?</a:t>
            </a:r>
          </a:p>
          <a:p>
            <a:pPr lvl="1"/>
            <a:r>
              <a:rPr lang="en-US" baseline="0" dirty="0" smtClean="0"/>
              <a:t>He</a:t>
            </a:r>
            <a:r>
              <a:rPr lang="en-US" dirty="0" smtClean="0"/>
              <a:t> admit to the killing of the young lady. He  says that , </a:t>
            </a:r>
            <a:r>
              <a:rPr lang="en-US" baseline="0" dirty="0" smtClean="0"/>
              <a:t>they got into argument over dinner, she left him at the restaurant and she started to walk home. In his anger he ran to his house and grabbed his gun and shot her three times in the chest.  He’s sentenced </a:t>
            </a:r>
            <a:r>
              <a:rPr lang="en-US" dirty="0" smtClean="0"/>
              <a:t>life </a:t>
            </a:r>
            <a:r>
              <a:rPr lang="en-US" baseline="0" dirty="0" smtClean="0"/>
              <a:t> In prison.</a:t>
            </a:r>
            <a:endParaRPr lang="en-US" dirty="0"/>
          </a:p>
        </p:txBody>
      </p:sp>
      <p:sp>
        <p:nvSpPr>
          <p:cNvPr id="4" name="Slide Number Placeholder 3"/>
          <p:cNvSpPr>
            <a:spLocks noGrp="1"/>
          </p:cNvSpPr>
          <p:nvPr>
            <p:ph type="sldNum" sz="quarter" idx="10"/>
          </p:nvPr>
        </p:nvSpPr>
        <p:spPr/>
        <p:txBody>
          <a:bodyPr/>
          <a:lstStyle/>
          <a:p>
            <a:fld id="{08AC3811-F7D5-4650-9A06-6B60F8CA3C42}" type="slidenum">
              <a:rPr lang="en-US" smtClean="0"/>
              <a:t>11</a:t>
            </a:fld>
            <a:endParaRPr lang="en-US" dirty="0"/>
          </a:p>
        </p:txBody>
      </p:sp>
    </p:spTree>
    <p:extLst>
      <p:ext uri="{BB962C8B-B14F-4D97-AF65-F5344CB8AC3E}">
        <p14:creationId xmlns:p14="http://schemas.microsoft.com/office/powerpoint/2010/main" val="750441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police were</a:t>
            </a:r>
            <a:r>
              <a:rPr lang="en-US" baseline="0" dirty="0" smtClean="0"/>
              <a:t> called to a murder scene: on the scene the find a lady who had been shot three times in the chest.  </a:t>
            </a:r>
            <a:endParaRPr lang="en-US" dirty="0"/>
          </a:p>
          <a:p>
            <a:endParaRPr lang="en-US" dirty="0"/>
          </a:p>
        </p:txBody>
      </p:sp>
      <p:sp>
        <p:nvSpPr>
          <p:cNvPr id="4" name="Slide Number Placeholder 3"/>
          <p:cNvSpPr>
            <a:spLocks noGrp="1"/>
          </p:cNvSpPr>
          <p:nvPr>
            <p:ph type="sldNum" sz="quarter" idx="10"/>
          </p:nvPr>
        </p:nvSpPr>
        <p:spPr/>
        <p:txBody>
          <a:bodyPr/>
          <a:lstStyle/>
          <a:p>
            <a:fld id="{08AC3811-F7D5-4650-9A06-6B60F8CA3C42}" type="slidenum">
              <a:rPr lang="en-US" smtClean="0"/>
              <a:t>2</a:t>
            </a:fld>
            <a:endParaRPr lang="en-US" dirty="0"/>
          </a:p>
        </p:txBody>
      </p:sp>
    </p:spTree>
    <p:extLst>
      <p:ext uri="{BB962C8B-B14F-4D97-AF65-F5344CB8AC3E}">
        <p14:creationId xmlns:p14="http://schemas.microsoft.com/office/powerpoint/2010/main" val="2949347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police have brought in three individuals in for questioning  about the murder. </a:t>
            </a:r>
          </a:p>
          <a:p>
            <a:r>
              <a:rPr lang="en-US" baseline="0" dirty="0" smtClean="0"/>
              <a:t>We will come back to these three suspects in a min but first I’d like to talk about what Criminal Psychology is:</a:t>
            </a:r>
            <a:endParaRPr lang="en-US" dirty="0"/>
          </a:p>
        </p:txBody>
      </p:sp>
      <p:sp>
        <p:nvSpPr>
          <p:cNvPr id="4" name="Slide Number Placeholder 3"/>
          <p:cNvSpPr>
            <a:spLocks noGrp="1"/>
          </p:cNvSpPr>
          <p:nvPr>
            <p:ph type="sldNum" sz="quarter" idx="10"/>
          </p:nvPr>
        </p:nvSpPr>
        <p:spPr/>
        <p:txBody>
          <a:bodyPr/>
          <a:lstStyle/>
          <a:p>
            <a:fld id="{08AC3811-F7D5-4650-9A06-6B60F8CA3C42}" type="slidenum">
              <a:rPr lang="en-US" smtClean="0"/>
              <a:t>3</a:t>
            </a:fld>
            <a:endParaRPr lang="en-US" dirty="0"/>
          </a:p>
        </p:txBody>
      </p:sp>
    </p:spTree>
    <p:extLst>
      <p:ext uri="{BB962C8B-B14F-4D97-AF65-F5344CB8AC3E}">
        <p14:creationId xmlns:p14="http://schemas.microsoft.com/office/powerpoint/2010/main" val="2913391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it is the study of the wills, thoughts, intentions and reactions of criminals.</a:t>
            </a:r>
          </a:p>
          <a:p>
            <a:r>
              <a:rPr lang="en-US" sz="1200" dirty="0" smtClean="0"/>
              <a:t>They look deeply into what makes someone commit a crime and what reactions that have after they commit it.</a:t>
            </a:r>
          </a:p>
          <a:p>
            <a:r>
              <a:rPr lang="en-US" dirty="0" smtClean="0"/>
              <a:t>So they look into all these different things that can affect us in our lives and then they narrow it down for the police to find the correct killer.</a:t>
            </a:r>
            <a:endParaRPr lang="en-US" dirty="0"/>
          </a:p>
        </p:txBody>
      </p:sp>
      <p:sp>
        <p:nvSpPr>
          <p:cNvPr id="4" name="Slide Number Placeholder 3"/>
          <p:cNvSpPr>
            <a:spLocks noGrp="1"/>
          </p:cNvSpPr>
          <p:nvPr>
            <p:ph type="sldNum" sz="quarter" idx="10"/>
          </p:nvPr>
        </p:nvSpPr>
        <p:spPr/>
        <p:txBody>
          <a:bodyPr/>
          <a:lstStyle/>
          <a:p>
            <a:fld id="{08AC3811-F7D5-4650-9A06-6B60F8CA3C42}" type="slidenum">
              <a:rPr lang="en-US" smtClean="0"/>
              <a:t>4</a:t>
            </a:fld>
            <a:endParaRPr lang="en-US" dirty="0"/>
          </a:p>
        </p:txBody>
      </p:sp>
    </p:spTree>
    <p:extLst>
      <p:ext uri="{BB962C8B-B14F-4D97-AF65-F5344CB8AC3E}">
        <p14:creationId xmlns:p14="http://schemas.microsoft.com/office/powerpoint/2010/main" val="3487498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400" y="4114800"/>
            <a:ext cx="5486400" cy="3733800"/>
          </a:xfrm>
        </p:spPr>
        <p:txBody>
          <a:bodyPr/>
          <a:lstStyle/>
          <a:p>
            <a:r>
              <a:rPr lang="en-US" baseline="0" dirty="0" smtClean="0"/>
              <a:t> Read what's on the slide</a:t>
            </a:r>
            <a:r>
              <a:rPr lang="en-US" dirty="0" smtClean="0"/>
              <a:t>.</a:t>
            </a:r>
          </a:p>
          <a:p>
            <a:endParaRPr lang="en-US" baseline="0" dirty="0" smtClean="0"/>
          </a:p>
          <a:p>
            <a:r>
              <a:rPr lang="en-US" baseline="0" dirty="0" smtClean="0"/>
              <a:t>History of Criminal Psychology: has been around since 1800’s, the task of understanding human behavior &amp; the mind, including that of criminals.</a:t>
            </a:r>
          </a:p>
          <a:p>
            <a:r>
              <a:rPr lang="en-US" baseline="0" dirty="0" smtClean="0"/>
              <a:t>In 1880 two physicans used clues from the several crime scenes to predict  what type of personality the serial killer jack the ripper had!</a:t>
            </a:r>
          </a:p>
        </p:txBody>
      </p:sp>
      <p:sp>
        <p:nvSpPr>
          <p:cNvPr id="4" name="Slide Number Placeholder 3"/>
          <p:cNvSpPr>
            <a:spLocks noGrp="1"/>
          </p:cNvSpPr>
          <p:nvPr>
            <p:ph type="sldNum" sz="quarter" idx="10"/>
          </p:nvPr>
        </p:nvSpPr>
        <p:spPr/>
        <p:txBody>
          <a:bodyPr/>
          <a:lstStyle/>
          <a:p>
            <a:fld id="{08AC3811-F7D5-4650-9A06-6B60F8CA3C42}" type="slidenum">
              <a:rPr lang="en-US" smtClean="0"/>
              <a:t>5</a:t>
            </a:fld>
            <a:endParaRPr lang="en-US" dirty="0"/>
          </a:p>
        </p:txBody>
      </p:sp>
    </p:spTree>
    <p:extLst>
      <p:ext uri="{BB962C8B-B14F-4D97-AF65-F5344CB8AC3E}">
        <p14:creationId xmlns:p14="http://schemas.microsoft.com/office/powerpoint/2010/main" val="255805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what's on the slide</a:t>
            </a:r>
            <a:endParaRPr lang="en-US" dirty="0"/>
          </a:p>
        </p:txBody>
      </p:sp>
      <p:sp>
        <p:nvSpPr>
          <p:cNvPr id="4" name="Slide Number Placeholder 3"/>
          <p:cNvSpPr>
            <a:spLocks noGrp="1"/>
          </p:cNvSpPr>
          <p:nvPr>
            <p:ph type="sldNum" sz="quarter" idx="10"/>
          </p:nvPr>
        </p:nvSpPr>
        <p:spPr/>
        <p:txBody>
          <a:bodyPr/>
          <a:lstStyle/>
          <a:p>
            <a:fld id="{08AC3811-F7D5-4650-9A06-6B60F8CA3C42}" type="slidenum">
              <a:rPr lang="en-US" smtClean="0"/>
              <a:t>6</a:t>
            </a:fld>
            <a:endParaRPr lang="en-US" dirty="0"/>
          </a:p>
        </p:txBody>
      </p:sp>
    </p:spTree>
    <p:extLst>
      <p:ext uri="{BB962C8B-B14F-4D97-AF65-F5344CB8AC3E}">
        <p14:creationId xmlns:p14="http://schemas.microsoft.com/office/powerpoint/2010/main" val="702675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Criminal Psychologist use</a:t>
            </a:r>
            <a:r>
              <a:rPr lang="en-US" baseline="0" dirty="0" smtClean="0"/>
              <a:t> a technique called profiling, they find and look at individuals personality, traits, behavior tendices, geographical regions and biological traits. </a:t>
            </a:r>
          </a:p>
          <a:p>
            <a:pPr marL="171450" indent="-171450">
              <a:buFont typeface="Arial" pitchFamily="34" charset="0"/>
              <a:buChar char="•"/>
            </a:pPr>
            <a:r>
              <a:rPr lang="en-US" baseline="0" dirty="0" smtClean="0"/>
              <a:t> they are often called up as witnesses in court to help the jury and judge come to a understanding the minds of the criminal.</a:t>
            </a:r>
          </a:p>
          <a:p>
            <a:r>
              <a:rPr lang="en-US" dirty="0" smtClean="0"/>
              <a:t>The technique of profiling is a huge benefit for the police involeded because it allows them to look for people that fit a into specific group, instead searching all types of people.</a:t>
            </a:r>
            <a:endParaRPr lang="en-US" baseline="0" dirty="0" smtClean="0"/>
          </a:p>
        </p:txBody>
      </p:sp>
      <p:sp>
        <p:nvSpPr>
          <p:cNvPr id="4" name="Slide Number Placeholder 3"/>
          <p:cNvSpPr>
            <a:spLocks noGrp="1"/>
          </p:cNvSpPr>
          <p:nvPr>
            <p:ph type="sldNum" sz="quarter" idx="10"/>
          </p:nvPr>
        </p:nvSpPr>
        <p:spPr/>
        <p:txBody>
          <a:bodyPr/>
          <a:lstStyle/>
          <a:p>
            <a:fld id="{08AC3811-F7D5-4650-9A06-6B60F8CA3C42}" type="slidenum">
              <a:rPr lang="en-US" smtClean="0"/>
              <a:t>7</a:t>
            </a:fld>
            <a:endParaRPr lang="en-US" dirty="0"/>
          </a:p>
        </p:txBody>
      </p:sp>
    </p:spTree>
    <p:extLst>
      <p:ext uri="{BB962C8B-B14F-4D97-AF65-F5344CB8AC3E}">
        <p14:creationId xmlns:p14="http://schemas.microsoft.com/office/powerpoint/2010/main" val="4241984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a:t>
            </a:r>
            <a:r>
              <a:rPr lang="en-US" baseline="0" dirty="0" smtClean="0"/>
              <a:t> the Pictures of the people at the beginning</a:t>
            </a:r>
            <a:r>
              <a:rPr lang="en-US" dirty="0" smtClean="0"/>
              <a:t> </a:t>
            </a:r>
            <a:r>
              <a:rPr lang="en-US" baseline="0" dirty="0" smtClean="0"/>
              <a:t>? Well after the psychologist and police did there question they have come up with the peoples stories.</a:t>
            </a:r>
          </a:p>
          <a:p>
            <a:r>
              <a:rPr lang="en-US" dirty="0"/>
              <a:t>	</a:t>
            </a:r>
            <a:r>
              <a:rPr lang="en-US" dirty="0" smtClean="0"/>
              <a:t>Read what’s on the slide.</a:t>
            </a: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08AC3811-F7D5-4650-9A06-6B60F8CA3C42}" type="slidenum">
              <a:rPr lang="en-US" smtClean="0"/>
              <a:t>8</a:t>
            </a:fld>
            <a:endParaRPr lang="en-US" dirty="0"/>
          </a:p>
        </p:txBody>
      </p:sp>
    </p:spTree>
    <p:extLst>
      <p:ext uri="{BB962C8B-B14F-4D97-AF65-F5344CB8AC3E}">
        <p14:creationId xmlns:p14="http://schemas.microsoft.com/office/powerpoint/2010/main" val="16843288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what’s on the slide.</a:t>
            </a:r>
          </a:p>
          <a:p>
            <a:endParaRPr lang="en-US" dirty="0"/>
          </a:p>
          <a:p>
            <a:endParaRPr lang="en-US" dirty="0"/>
          </a:p>
        </p:txBody>
      </p:sp>
      <p:sp>
        <p:nvSpPr>
          <p:cNvPr id="4" name="Slide Number Placeholder 3"/>
          <p:cNvSpPr>
            <a:spLocks noGrp="1"/>
          </p:cNvSpPr>
          <p:nvPr>
            <p:ph type="sldNum" sz="quarter" idx="10"/>
          </p:nvPr>
        </p:nvSpPr>
        <p:spPr/>
        <p:txBody>
          <a:bodyPr/>
          <a:lstStyle/>
          <a:p>
            <a:fld id="{08AC3811-F7D5-4650-9A06-6B60F8CA3C42}" type="slidenum">
              <a:rPr lang="en-US" smtClean="0"/>
              <a:t>9</a:t>
            </a:fld>
            <a:endParaRPr lang="en-US" dirty="0"/>
          </a:p>
        </p:txBody>
      </p:sp>
    </p:spTree>
    <p:extLst>
      <p:ext uri="{BB962C8B-B14F-4D97-AF65-F5344CB8AC3E}">
        <p14:creationId xmlns:p14="http://schemas.microsoft.com/office/powerpoint/2010/main" val="15390453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4B7FE53B-FA6F-4CBF-9D1F-2D1989CA6319}" type="datetimeFigureOut">
              <a:rPr lang="en-US" smtClean="0"/>
              <a:t>12/1/2011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3D20D5-F976-4298-AE56-76B200F37AF5}" type="slidenum">
              <a:rPr lang="en-US" smtClean="0"/>
              <a:t>‹#›</a:t>
            </a:fld>
            <a:endParaRPr lang="en-US" dirty="0"/>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7FE53B-FA6F-4CBF-9D1F-2D1989CA6319}" type="datetimeFigureOut">
              <a:rPr lang="en-US" smtClean="0"/>
              <a:t>12/1/2011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3D20D5-F976-4298-AE56-76B200F37AF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7FE53B-FA6F-4CBF-9D1F-2D1989CA6319}" type="datetimeFigureOut">
              <a:rPr lang="en-US" smtClean="0"/>
              <a:t>12/1/2011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3D20D5-F976-4298-AE56-76B200F37AF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4B7FE53B-FA6F-4CBF-9D1F-2D1989CA6319}" type="datetimeFigureOut">
              <a:rPr lang="en-US" smtClean="0"/>
              <a:t>12/1/2011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3D20D5-F976-4298-AE56-76B200F37AF5}" type="slidenum">
              <a:rPr lang="en-US" smtClean="0"/>
              <a:t>‹#›</a:t>
            </a:fld>
            <a:endParaRPr lang="en-US" dirty="0"/>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7FE53B-FA6F-4CBF-9D1F-2D1989CA6319}" type="datetimeFigureOut">
              <a:rPr lang="en-US" smtClean="0"/>
              <a:t>12/1/2011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3D20D5-F976-4298-AE56-76B200F37AF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4B7FE53B-FA6F-4CBF-9D1F-2D1989CA6319}" type="datetimeFigureOut">
              <a:rPr lang="en-US" smtClean="0"/>
              <a:t>12/1/2011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3D20D5-F976-4298-AE56-76B200F37AF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B7FE53B-FA6F-4CBF-9D1F-2D1989CA6319}" type="datetimeFigureOut">
              <a:rPr lang="en-US" smtClean="0"/>
              <a:t>12/1/2011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F3D20D5-F976-4298-AE56-76B200F37AF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B7FE53B-FA6F-4CBF-9D1F-2D1989CA6319}" type="datetimeFigureOut">
              <a:rPr lang="en-US" smtClean="0"/>
              <a:t>12/1/2011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F3D20D5-F976-4298-AE56-76B200F37AF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FE53B-FA6F-4CBF-9D1F-2D1989CA6319}" type="datetimeFigureOut">
              <a:rPr lang="en-US" smtClean="0"/>
              <a:t>12/1/2011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F3D20D5-F976-4298-AE56-76B200F37AF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7FE53B-FA6F-4CBF-9D1F-2D1989CA6319}" type="datetimeFigureOut">
              <a:rPr lang="en-US" smtClean="0"/>
              <a:t>12/1/2011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3D20D5-F976-4298-AE56-76B200F37AF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7FE53B-FA6F-4CBF-9D1F-2D1989CA6319}" type="datetimeFigureOut">
              <a:rPr lang="en-US" smtClean="0"/>
              <a:t>12/1/2011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3D20D5-F976-4298-AE56-76B200F37AF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4B7FE53B-FA6F-4CBF-9D1F-2D1989CA6319}" type="datetimeFigureOut">
              <a:rPr lang="en-US" smtClean="0"/>
              <a:t>12/1/2011</a:t>
            </a:fld>
            <a:endParaRPr lang="en-US"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9F3D20D5-F976-4298-AE56-76B200F37AF5}"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en.wikipedia.org/wiki/criminal_Psychology" TargetMode="External"/><Relationship Id="rId2" Type="http://schemas.openxmlformats.org/officeDocument/2006/relationships/hyperlink" Target="http://en.wikipedia.org/wiki/offender_profiling" TargetMode="External"/><Relationship Id="rId1" Type="http://schemas.openxmlformats.org/officeDocument/2006/relationships/slideLayout" Target="../slideLayouts/slideLayout2.xml"/><Relationship Id="rId4" Type="http://schemas.openxmlformats.org/officeDocument/2006/relationships/hyperlink" Target="http://helpingpsychology.com/a_history_of_criminal_psychology"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3200" b="1" dirty="0" smtClean="0">
                <a:ln w="17780" cmpd="sng">
                  <a:solidFill>
                    <a:srgbClr val="FFFFFF"/>
                  </a:solidFill>
                  <a:prstDash val="solid"/>
                  <a:miter lim="800000"/>
                </a:ln>
                <a:solidFill>
                  <a:schemeClr val="accent2">
                    <a:lumMod val="50000"/>
                  </a:schemeClr>
                </a:solidFill>
                <a:effectLst>
                  <a:outerShdw blurRad="50800" algn="tl" rotWithShape="0">
                    <a:srgbClr val="000000"/>
                  </a:outerShdw>
                </a:effectLst>
              </a:rPr>
              <a:t>Colton Michaelis</a:t>
            </a:r>
          </a:p>
          <a:p>
            <a:r>
              <a:rPr lang="en-US" sz="3200" b="1" dirty="0" smtClean="0">
                <a:ln w="17780" cmpd="sng">
                  <a:solidFill>
                    <a:srgbClr val="FFFFFF"/>
                  </a:solidFill>
                  <a:prstDash val="solid"/>
                  <a:miter lim="800000"/>
                </a:ln>
                <a:solidFill>
                  <a:schemeClr val="accent2">
                    <a:lumMod val="50000"/>
                  </a:schemeClr>
                </a:solidFill>
                <a:effectLst>
                  <a:outerShdw blurRad="50800" algn="tl" rotWithShape="0">
                    <a:srgbClr val="000000"/>
                  </a:outerShdw>
                </a:effectLst>
              </a:rPr>
              <a:t>CIS 1020</a:t>
            </a:r>
            <a:endParaRPr lang="en-US" sz="3200" b="1" dirty="0">
              <a:ln w="17780" cmpd="sng">
                <a:solidFill>
                  <a:srgbClr val="FFFFFF"/>
                </a:solidFill>
                <a:prstDash val="solid"/>
                <a:miter lim="800000"/>
              </a:ln>
              <a:solidFill>
                <a:schemeClr val="accent2">
                  <a:lumMod val="50000"/>
                </a:schemeClr>
              </a:solidFill>
              <a:effectLst>
                <a:outerShdw blurRad="50800" algn="tl" rotWithShape="0">
                  <a:srgbClr val="000000"/>
                </a:outerShdw>
              </a:effectLst>
            </a:endParaRPr>
          </a:p>
        </p:txBody>
      </p:sp>
      <p:sp>
        <p:nvSpPr>
          <p:cNvPr id="2" name="Title 1"/>
          <p:cNvSpPr>
            <a:spLocks noGrp="1"/>
          </p:cNvSpPr>
          <p:nvPr>
            <p:ph type="ctrTitle"/>
          </p:nvPr>
        </p:nvSpPr>
        <p:spPr/>
        <p:txBody>
          <a:bodyPr>
            <a:normAutofit fontScale="90000"/>
          </a:bodyPr>
          <a:lstStyle/>
          <a:p>
            <a:r>
              <a:rPr lang="en-US" sz="6000" b="1" dirty="0" smtClean="0">
                <a:ln w="12700">
                  <a:solidFill>
                    <a:schemeClr val="tx2">
                      <a:satMod val="155000"/>
                    </a:schemeClr>
                  </a:solidFill>
                  <a:prstDash val="solid"/>
                </a:ln>
                <a:solidFill>
                  <a:schemeClr val="accent2"/>
                </a:solidFill>
                <a:effectLst>
                  <a:outerShdw blurRad="41275" dist="20320" dir="1800000" algn="tl" rotWithShape="0">
                    <a:srgbClr val="000000">
                      <a:alpha val="40000"/>
                    </a:srgbClr>
                  </a:outerShdw>
                  <a:reflection blurRad="6350" stA="55000" endA="300" endPos="45500" dir="5400000" sy="-100000" algn="bl" rotWithShape="0"/>
                </a:effectLst>
              </a:rPr>
              <a:t>Criminal Psychology</a:t>
            </a:r>
            <a:endParaRPr lang="en-US" sz="6000" b="1" dirty="0">
              <a:ln w="12700">
                <a:solidFill>
                  <a:schemeClr val="tx2">
                    <a:satMod val="155000"/>
                  </a:schemeClr>
                </a:solidFill>
                <a:prstDash val="solid"/>
              </a:ln>
              <a:solidFill>
                <a:schemeClr val="accent2"/>
              </a:solidFill>
              <a:effectLst>
                <a:outerShdw blurRad="41275" dist="20320" dir="1800000" algn="tl" rotWithShape="0">
                  <a:srgbClr val="000000">
                    <a:alpha val="40000"/>
                  </a:srgbClr>
                </a:outerShdw>
                <a:reflection blurRad="6350" stA="55000" endA="300" endPos="45500" dir="5400000" sy="-100000" algn="bl" rotWithShape="0"/>
              </a:effectLst>
            </a:endParaRPr>
          </a:p>
        </p:txBody>
      </p:sp>
    </p:spTree>
    <p:extLst>
      <p:ext uri="{BB962C8B-B14F-4D97-AF65-F5344CB8AC3E}">
        <p14:creationId xmlns:p14="http://schemas.microsoft.com/office/powerpoint/2010/main" val="289096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4200" y="228600"/>
            <a:ext cx="2971800" cy="1097280"/>
          </a:xfrm>
        </p:spPr>
        <p:txBody>
          <a:bodyPr/>
          <a:lstStyle/>
          <a:p>
            <a:r>
              <a:rPr lang="en-US" sz="4800" dirty="0" smtClean="0"/>
              <a:t>Suspect 3</a:t>
            </a:r>
            <a:endParaRPr lang="en-US" sz="4800" dirty="0"/>
          </a:p>
        </p:txBody>
      </p:sp>
      <p:pic>
        <p:nvPicPr>
          <p:cNvPr id="5" name="Picture Placeholder 4"/>
          <p:cNvPicPr>
            <a:picLocks noGrp="1" noChangeAspect="1"/>
          </p:cNvPicPr>
          <p:nvPr>
            <p:ph type="pic" idx="1"/>
          </p:nvPr>
        </p:nvPicPr>
        <p:blipFill>
          <a:blip r:embed="rId3">
            <a:extLst>
              <a:ext uri="{28A0092B-C50C-407E-A947-70E740481C1C}">
                <a14:useLocalDpi xmlns:a14="http://schemas.microsoft.com/office/drawing/2010/main" val="0"/>
              </a:ext>
            </a:extLst>
          </a:blip>
          <a:srcRect t="10705" b="10705"/>
          <a:stretch>
            <a:fillRect/>
          </a:stretch>
        </p:blipFill>
        <p:spPr/>
      </p:pic>
      <p:sp>
        <p:nvSpPr>
          <p:cNvPr id="4" name="Text Placeholder 3"/>
          <p:cNvSpPr>
            <a:spLocks noGrp="1"/>
          </p:cNvSpPr>
          <p:nvPr>
            <p:ph type="body" sz="half" idx="2"/>
          </p:nvPr>
        </p:nvSpPr>
        <p:spPr>
          <a:xfrm>
            <a:off x="762000" y="1295400"/>
            <a:ext cx="2971800" cy="3429000"/>
          </a:xfrm>
        </p:spPr>
        <p:txBody>
          <a:bodyPr>
            <a:normAutofit fontScale="25000" lnSpcReduction="2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285750" indent="-285750">
              <a:buFont typeface="Arial" pitchFamily="34" charset="0"/>
              <a:buChar char="•"/>
            </a:pPr>
            <a:r>
              <a:rPr lang="en-US" sz="9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46 yrs. old</a:t>
            </a:r>
          </a:p>
          <a:p>
            <a:pPr marL="285750" indent="-285750">
              <a:buFont typeface="Arial" pitchFamily="34" charset="0"/>
              <a:buChar char="•"/>
            </a:pPr>
            <a:r>
              <a:rPr lang="en-US" sz="9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Very successful Dentist</a:t>
            </a:r>
          </a:p>
          <a:p>
            <a:pPr marL="285750" indent="-285750">
              <a:buFont typeface="Arial" pitchFamily="34" charset="0"/>
              <a:buChar char="•"/>
            </a:pPr>
            <a:r>
              <a:rPr lang="en-US" sz="9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Recently got divorced (wife cheated on him)</a:t>
            </a:r>
          </a:p>
          <a:p>
            <a:pPr marL="285750" indent="-285750">
              <a:buFont typeface="Arial" pitchFamily="34" charset="0"/>
              <a:buChar char="•"/>
            </a:pPr>
            <a:r>
              <a:rPr lang="en-US" sz="9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wife says it was due to his addiction to pornography.</a:t>
            </a:r>
          </a:p>
          <a:p>
            <a:pPr marL="285750" indent="-285750">
              <a:buFont typeface="Arial" pitchFamily="34" charset="0"/>
              <a:buChar char="•"/>
            </a:pPr>
            <a:r>
              <a:rPr lang="en-US" sz="9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Blames his wife for his addiction</a:t>
            </a:r>
          </a:p>
          <a:p>
            <a:r>
              <a:rPr lang="en-US" sz="9600" b="1" u="sng"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Criminal Record </a:t>
            </a:r>
          </a:p>
          <a:p>
            <a:pPr marL="285750" indent="-285750">
              <a:buFont typeface="Arial" pitchFamily="34" charset="0"/>
              <a:buChar char="•"/>
            </a:pPr>
            <a:r>
              <a:rPr lang="en-US" sz="9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None.</a:t>
            </a:r>
          </a:p>
          <a:p>
            <a:pPr marL="285750" indent="-285750">
              <a:buFont typeface="Arial" pitchFamily="34" charset="0"/>
              <a:buChar char="•"/>
            </a:pPr>
            <a:endParaRPr lang="en-US"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816554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80">
                                          <p:stCondLst>
                                            <p:cond delay="0"/>
                                          </p:stCondLst>
                                        </p:cTn>
                                        <p:tgtEl>
                                          <p:spTgt spid="4">
                                            <p:txEl>
                                              <p:pRg st="0" end="0"/>
                                            </p:txEl>
                                          </p:spTgt>
                                        </p:tgtEl>
                                      </p:cBhvr>
                                    </p:animEffect>
                                    <p:anim calcmode="lin" valueType="num">
                                      <p:cBhvr>
                                        <p:cTn id="13"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xEl>
                                              <p:pRg st="0" end="0"/>
                                            </p:txEl>
                                          </p:spTgt>
                                        </p:tgtEl>
                                      </p:cBhvr>
                                      <p:to x="100000" y="60000"/>
                                    </p:animScale>
                                    <p:animScale>
                                      <p:cBhvr>
                                        <p:cTn id="19" dur="166" decel="50000">
                                          <p:stCondLst>
                                            <p:cond delay="676"/>
                                          </p:stCondLst>
                                        </p:cTn>
                                        <p:tgtEl>
                                          <p:spTgt spid="4">
                                            <p:txEl>
                                              <p:pRg st="0" end="0"/>
                                            </p:txEl>
                                          </p:spTgt>
                                        </p:tgtEl>
                                      </p:cBhvr>
                                      <p:to x="100000" y="100000"/>
                                    </p:animScale>
                                    <p:animScale>
                                      <p:cBhvr>
                                        <p:cTn id="20" dur="26">
                                          <p:stCondLst>
                                            <p:cond delay="1312"/>
                                          </p:stCondLst>
                                        </p:cTn>
                                        <p:tgtEl>
                                          <p:spTgt spid="4">
                                            <p:txEl>
                                              <p:pRg st="0" end="0"/>
                                            </p:txEl>
                                          </p:spTgt>
                                        </p:tgtEl>
                                      </p:cBhvr>
                                      <p:to x="100000" y="80000"/>
                                    </p:animScale>
                                    <p:animScale>
                                      <p:cBhvr>
                                        <p:cTn id="21" dur="166" decel="50000">
                                          <p:stCondLst>
                                            <p:cond delay="1338"/>
                                          </p:stCondLst>
                                        </p:cTn>
                                        <p:tgtEl>
                                          <p:spTgt spid="4">
                                            <p:txEl>
                                              <p:pRg st="0" end="0"/>
                                            </p:txEl>
                                          </p:spTgt>
                                        </p:tgtEl>
                                      </p:cBhvr>
                                      <p:to x="100000" y="100000"/>
                                    </p:animScale>
                                    <p:animScale>
                                      <p:cBhvr>
                                        <p:cTn id="22" dur="26">
                                          <p:stCondLst>
                                            <p:cond delay="1642"/>
                                          </p:stCondLst>
                                        </p:cTn>
                                        <p:tgtEl>
                                          <p:spTgt spid="4">
                                            <p:txEl>
                                              <p:pRg st="0" end="0"/>
                                            </p:txEl>
                                          </p:spTgt>
                                        </p:tgtEl>
                                      </p:cBhvr>
                                      <p:to x="100000" y="90000"/>
                                    </p:animScale>
                                    <p:animScale>
                                      <p:cBhvr>
                                        <p:cTn id="23" dur="166" decel="50000">
                                          <p:stCondLst>
                                            <p:cond delay="1668"/>
                                          </p:stCondLst>
                                        </p:cTn>
                                        <p:tgtEl>
                                          <p:spTgt spid="4">
                                            <p:txEl>
                                              <p:pRg st="0" end="0"/>
                                            </p:txEl>
                                          </p:spTgt>
                                        </p:tgtEl>
                                      </p:cBhvr>
                                      <p:to x="100000" y="100000"/>
                                    </p:animScale>
                                    <p:animScale>
                                      <p:cBhvr>
                                        <p:cTn id="24" dur="26">
                                          <p:stCondLst>
                                            <p:cond delay="1808"/>
                                          </p:stCondLst>
                                        </p:cTn>
                                        <p:tgtEl>
                                          <p:spTgt spid="4">
                                            <p:txEl>
                                              <p:pRg st="0" end="0"/>
                                            </p:txEl>
                                          </p:spTgt>
                                        </p:tgtEl>
                                      </p:cBhvr>
                                      <p:to x="100000" y="95000"/>
                                    </p:animScale>
                                    <p:animScale>
                                      <p:cBhvr>
                                        <p:cTn id="25" dur="166" decel="50000">
                                          <p:stCondLst>
                                            <p:cond delay="1834"/>
                                          </p:stCondLst>
                                        </p:cTn>
                                        <p:tgtEl>
                                          <p:spTgt spid="4">
                                            <p:txEl>
                                              <p:pRg st="0" end="0"/>
                                            </p:txEl>
                                          </p:spTgt>
                                        </p:tgtEl>
                                      </p:cBhvr>
                                      <p:to x="100000" y="100000"/>
                                    </p:animScale>
                                  </p:childTnLst>
                                </p:cTn>
                              </p:par>
                              <p:par>
                                <p:cTn id="26" presetID="26" presetClass="entr" presetSubtype="0" fill="hold" nodeType="withEffect">
                                  <p:stCondLst>
                                    <p:cond delay="0"/>
                                  </p:stCondLst>
                                  <p:childTnLst>
                                    <p:set>
                                      <p:cBhvr>
                                        <p:cTn id="27" dur="1" fill="hold">
                                          <p:stCondLst>
                                            <p:cond delay="0"/>
                                          </p:stCondLst>
                                        </p:cTn>
                                        <p:tgtEl>
                                          <p:spTgt spid="4">
                                            <p:txEl>
                                              <p:pRg st="1" end="1"/>
                                            </p:txEl>
                                          </p:spTgt>
                                        </p:tgtEl>
                                        <p:attrNameLst>
                                          <p:attrName>style.visibility</p:attrName>
                                        </p:attrNameLst>
                                      </p:cBhvr>
                                      <p:to>
                                        <p:strVal val="visible"/>
                                      </p:to>
                                    </p:set>
                                    <p:animEffect transition="in" filter="wipe(down)">
                                      <p:cBhvr>
                                        <p:cTn id="28" dur="580">
                                          <p:stCondLst>
                                            <p:cond delay="0"/>
                                          </p:stCondLst>
                                        </p:cTn>
                                        <p:tgtEl>
                                          <p:spTgt spid="4">
                                            <p:txEl>
                                              <p:pRg st="1" end="1"/>
                                            </p:txEl>
                                          </p:spTgt>
                                        </p:tgtEl>
                                      </p:cBhvr>
                                    </p:animEffect>
                                    <p:anim calcmode="lin" valueType="num">
                                      <p:cBhvr>
                                        <p:cTn id="29"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34" dur="26">
                                          <p:stCondLst>
                                            <p:cond delay="650"/>
                                          </p:stCondLst>
                                        </p:cTn>
                                        <p:tgtEl>
                                          <p:spTgt spid="4">
                                            <p:txEl>
                                              <p:pRg st="1" end="1"/>
                                            </p:txEl>
                                          </p:spTgt>
                                        </p:tgtEl>
                                      </p:cBhvr>
                                      <p:to x="100000" y="60000"/>
                                    </p:animScale>
                                    <p:animScale>
                                      <p:cBhvr>
                                        <p:cTn id="35" dur="166" decel="50000">
                                          <p:stCondLst>
                                            <p:cond delay="676"/>
                                          </p:stCondLst>
                                        </p:cTn>
                                        <p:tgtEl>
                                          <p:spTgt spid="4">
                                            <p:txEl>
                                              <p:pRg st="1" end="1"/>
                                            </p:txEl>
                                          </p:spTgt>
                                        </p:tgtEl>
                                      </p:cBhvr>
                                      <p:to x="100000" y="100000"/>
                                    </p:animScale>
                                    <p:animScale>
                                      <p:cBhvr>
                                        <p:cTn id="36" dur="26">
                                          <p:stCondLst>
                                            <p:cond delay="1312"/>
                                          </p:stCondLst>
                                        </p:cTn>
                                        <p:tgtEl>
                                          <p:spTgt spid="4">
                                            <p:txEl>
                                              <p:pRg st="1" end="1"/>
                                            </p:txEl>
                                          </p:spTgt>
                                        </p:tgtEl>
                                      </p:cBhvr>
                                      <p:to x="100000" y="80000"/>
                                    </p:animScale>
                                    <p:animScale>
                                      <p:cBhvr>
                                        <p:cTn id="37" dur="166" decel="50000">
                                          <p:stCondLst>
                                            <p:cond delay="1338"/>
                                          </p:stCondLst>
                                        </p:cTn>
                                        <p:tgtEl>
                                          <p:spTgt spid="4">
                                            <p:txEl>
                                              <p:pRg st="1" end="1"/>
                                            </p:txEl>
                                          </p:spTgt>
                                        </p:tgtEl>
                                      </p:cBhvr>
                                      <p:to x="100000" y="100000"/>
                                    </p:animScale>
                                    <p:animScale>
                                      <p:cBhvr>
                                        <p:cTn id="38" dur="26">
                                          <p:stCondLst>
                                            <p:cond delay="1642"/>
                                          </p:stCondLst>
                                        </p:cTn>
                                        <p:tgtEl>
                                          <p:spTgt spid="4">
                                            <p:txEl>
                                              <p:pRg st="1" end="1"/>
                                            </p:txEl>
                                          </p:spTgt>
                                        </p:tgtEl>
                                      </p:cBhvr>
                                      <p:to x="100000" y="90000"/>
                                    </p:animScale>
                                    <p:animScale>
                                      <p:cBhvr>
                                        <p:cTn id="39" dur="166" decel="50000">
                                          <p:stCondLst>
                                            <p:cond delay="1668"/>
                                          </p:stCondLst>
                                        </p:cTn>
                                        <p:tgtEl>
                                          <p:spTgt spid="4">
                                            <p:txEl>
                                              <p:pRg st="1" end="1"/>
                                            </p:txEl>
                                          </p:spTgt>
                                        </p:tgtEl>
                                      </p:cBhvr>
                                      <p:to x="100000" y="100000"/>
                                    </p:animScale>
                                    <p:animScale>
                                      <p:cBhvr>
                                        <p:cTn id="40" dur="26">
                                          <p:stCondLst>
                                            <p:cond delay="1808"/>
                                          </p:stCondLst>
                                        </p:cTn>
                                        <p:tgtEl>
                                          <p:spTgt spid="4">
                                            <p:txEl>
                                              <p:pRg st="1" end="1"/>
                                            </p:txEl>
                                          </p:spTgt>
                                        </p:tgtEl>
                                      </p:cBhvr>
                                      <p:to x="100000" y="95000"/>
                                    </p:animScale>
                                    <p:animScale>
                                      <p:cBhvr>
                                        <p:cTn id="41" dur="166" decel="50000">
                                          <p:stCondLst>
                                            <p:cond delay="1834"/>
                                          </p:stCondLst>
                                        </p:cTn>
                                        <p:tgtEl>
                                          <p:spTgt spid="4">
                                            <p:txEl>
                                              <p:pRg st="1" end="1"/>
                                            </p:txEl>
                                          </p:spTgt>
                                        </p:tgtEl>
                                      </p:cBhvr>
                                      <p:to x="100000" y="100000"/>
                                    </p:animScale>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4">
                                            <p:txEl>
                                              <p:pRg st="2" end="2"/>
                                            </p:txEl>
                                          </p:spTgt>
                                        </p:tgtEl>
                                        <p:attrNameLst>
                                          <p:attrName>style.visibility</p:attrName>
                                        </p:attrNameLst>
                                      </p:cBhvr>
                                      <p:to>
                                        <p:strVal val="visible"/>
                                      </p:to>
                                    </p:set>
                                    <p:anim calcmode="lin" valueType="num">
                                      <p:cBhvr additive="base">
                                        <p:cTn id="46"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4">
                                            <p:txEl>
                                              <p:pRg st="2" end="2"/>
                                            </p:txEl>
                                          </p:spTgt>
                                        </p:tgtEl>
                                        <p:attrNameLst>
                                          <p:attrName>ppt_y</p:attrName>
                                        </p:attrNameLst>
                                      </p:cBhvr>
                                      <p:tavLst>
                                        <p:tav tm="0">
                                          <p:val>
                                            <p:strVal val="1+#ppt_h/2"/>
                                          </p:val>
                                        </p:tav>
                                        <p:tav tm="100000">
                                          <p:val>
                                            <p:strVal val="#ppt_y"/>
                                          </p:val>
                                        </p:tav>
                                      </p:tavLst>
                                    </p:anim>
                                  </p:childTnLst>
                                </p:cTn>
                              </p:par>
                              <p:par>
                                <p:cTn id="48" presetID="2" presetClass="entr" presetSubtype="4" fill="hold" nodeType="withEffect">
                                  <p:stCondLst>
                                    <p:cond delay="0"/>
                                  </p:stCondLst>
                                  <p:childTnLst>
                                    <p:set>
                                      <p:cBhvr>
                                        <p:cTn id="49" dur="1" fill="hold">
                                          <p:stCondLst>
                                            <p:cond delay="0"/>
                                          </p:stCondLst>
                                        </p:cTn>
                                        <p:tgtEl>
                                          <p:spTgt spid="4">
                                            <p:txEl>
                                              <p:pRg st="3" end="3"/>
                                            </p:txEl>
                                          </p:spTgt>
                                        </p:tgtEl>
                                        <p:attrNameLst>
                                          <p:attrName>style.visibility</p:attrName>
                                        </p:attrNameLst>
                                      </p:cBhvr>
                                      <p:to>
                                        <p:strVal val="visible"/>
                                      </p:to>
                                    </p:set>
                                    <p:anim calcmode="lin" valueType="num">
                                      <p:cBhvr additive="base">
                                        <p:cTn id="50"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nodeType="clickEffect">
                                  <p:stCondLst>
                                    <p:cond delay="0"/>
                                  </p:stCondLst>
                                  <p:childTnLst>
                                    <p:set>
                                      <p:cBhvr>
                                        <p:cTn id="55" dur="1" fill="hold">
                                          <p:stCondLst>
                                            <p:cond delay="0"/>
                                          </p:stCondLst>
                                        </p:cTn>
                                        <p:tgtEl>
                                          <p:spTgt spid="4">
                                            <p:txEl>
                                              <p:pRg st="4" end="4"/>
                                            </p:txEl>
                                          </p:spTgt>
                                        </p:tgtEl>
                                        <p:attrNameLst>
                                          <p:attrName>style.visibility</p:attrName>
                                        </p:attrNameLst>
                                      </p:cBhvr>
                                      <p:to>
                                        <p:strVal val="visible"/>
                                      </p:to>
                                    </p:set>
                                    <p:animEffect transition="in" filter="wipe(down)">
                                      <p:cBhvr>
                                        <p:cTn id="56" dur="500"/>
                                        <p:tgtEl>
                                          <p:spTgt spid="4">
                                            <p:txEl>
                                              <p:pRg st="4" end="4"/>
                                            </p:txEl>
                                          </p:spTgt>
                                        </p:tgtEl>
                                      </p:cBhvr>
                                    </p:animEffect>
                                  </p:childTnLst>
                                </p:cTn>
                              </p:par>
                              <p:par>
                                <p:cTn id="57" presetID="22" presetClass="entr" presetSubtype="4" fill="hold" nodeType="withEffect">
                                  <p:stCondLst>
                                    <p:cond delay="0"/>
                                  </p:stCondLst>
                                  <p:childTnLst>
                                    <p:set>
                                      <p:cBhvr>
                                        <p:cTn id="58" dur="1" fill="hold">
                                          <p:stCondLst>
                                            <p:cond delay="0"/>
                                          </p:stCondLst>
                                        </p:cTn>
                                        <p:tgtEl>
                                          <p:spTgt spid="4">
                                            <p:txEl>
                                              <p:pRg st="5" end="5"/>
                                            </p:txEl>
                                          </p:spTgt>
                                        </p:tgtEl>
                                        <p:attrNameLst>
                                          <p:attrName>style.visibility</p:attrName>
                                        </p:attrNameLst>
                                      </p:cBhvr>
                                      <p:to>
                                        <p:strVal val="visible"/>
                                      </p:to>
                                    </p:set>
                                    <p:animEffect transition="in" filter="wipe(down)">
                                      <p:cBhvr>
                                        <p:cTn id="59" dur="500"/>
                                        <p:tgtEl>
                                          <p:spTgt spid="4">
                                            <p:txEl>
                                              <p:pRg st="5" end="5"/>
                                            </p:txEl>
                                          </p:spTgt>
                                        </p:tgtEl>
                                      </p:cBhvr>
                                    </p:animEffect>
                                  </p:childTnLst>
                                </p:cTn>
                              </p:par>
                              <p:par>
                                <p:cTn id="60" presetID="22" presetClass="entr" presetSubtype="4" fill="hold" nodeType="withEffect">
                                  <p:stCondLst>
                                    <p:cond delay="0"/>
                                  </p:stCondLst>
                                  <p:childTnLst>
                                    <p:set>
                                      <p:cBhvr>
                                        <p:cTn id="61" dur="1" fill="hold">
                                          <p:stCondLst>
                                            <p:cond delay="0"/>
                                          </p:stCondLst>
                                        </p:cTn>
                                        <p:tgtEl>
                                          <p:spTgt spid="4">
                                            <p:txEl>
                                              <p:pRg st="6" end="6"/>
                                            </p:txEl>
                                          </p:spTgt>
                                        </p:tgtEl>
                                        <p:attrNameLst>
                                          <p:attrName>style.visibility</p:attrName>
                                        </p:attrNameLst>
                                      </p:cBhvr>
                                      <p:to>
                                        <p:strVal val="visible"/>
                                      </p:to>
                                    </p:set>
                                    <p:animEffect transition="in" filter="wipe(down)">
                                      <p:cBhvr>
                                        <p:cTn id="6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The murderer is????</a:t>
            </a:r>
            <a:endParaRPr lang="en-US" sz="4400" dirty="0"/>
          </a:p>
        </p:txBody>
      </p:sp>
      <p:pic>
        <p:nvPicPr>
          <p:cNvPr id="4" name="Content Placeholder 3"/>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4724400" y="1600200"/>
            <a:ext cx="3182112" cy="4114800"/>
          </a:xfrm>
        </p:spPr>
      </p:pic>
    </p:spTree>
    <p:extLst>
      <p:ext uri="{BB962C8B-B14F-4D97-AF65-F5344CB8AC3E}">
        <p14:creationId xmlns:p14="http://schemas.microsoft.com/office/powerpoint/2010/main" val="1584606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Bibliography</a:t>
            </a:r>
            <a:r>
              <a:rPr lang="en-US" dirty="0" smtClean="0"/>
              <a:t> </a:t>
            </a:r>
            <a:endParaRPr lang="en-US" dirty="0"/>
          </a:p>
        </p:txBody>
      </p:sp>
      <p:sp>
        <p:nvSpPr>
          <p:cNvPr id="3" name="Content Placeholder 2"/>
          <p:cNvSpPr>
            <a:spLocks noGrp="1"/>
          </p:cNvSpPr>
          <p:nvPr>
            <p:ph sz="quarter" idx="13"/>
          </p:nvPr>
        </p:nvSpPr>
        <p:spPr/>
        <p:txBody>
          <a:bodyPr/>
          <a:lstStyle/>
          <a:p>
            <a:r>
              <a:rPr lang="en-US" sz="2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hlinkClick r:id="rId2"/>
              </a:rPr>
              <a:t>Http://en.wikipedia.org/wiki/offender_profiling</a:t>
            </a:r>
            <a:endParaRPr lang="en-US" sz="2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a:p>
            <a:r>
              <a:rPr lang="en-US" sz="2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hlinkClick r:id="rId3"/>
              </a:rPr>
              <a:t>Http://en.wikipedia.org/wiki/criminal_Psychology</a:t>
            </a:r>
            <a:endParaRPr lang="en-US" sz="2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a:p>
            <a:r>
              <a:rPr lang="en-US" sz="2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_History of Criminal Psychology_ Feb 12, 2011_Brittany Olivares</a:t>
            </a:r>
          </a:p>
          <a:p>
            <a:pPr lvl="1"/>
            <a:r>
              <a:rPr lang="en-US" sz="2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hlinkClick r:id="rId4"/>
              </a:rPr>
              <a:t>Http://helpingpsychology.com/a_history_of_criminal_psychology</a:t>
            </a:r>
            <a:endParaRPr lang="en-US" sz="2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a:p>
            <a:pPr lvl="1"/>
            <a:endParaRPr lang="en-US" dirty="0"/>
          </a:p>
        </p:txBody>
      </p:sp>
    </p:spTree>
    <p:extLst>
      <p:ext uri="{BB962C8B-B14F-4D97-AF65-F5344CB8AC3E}">
        <p14:creationId xmlns:p14="http://schemas.microsoft.com/office/powerpoint/2010/main" val="2681063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p:cNvPicPr>
            <a:picLocks noGrp="1" noChangeAspect="1"/>
          </p:cNvPicPr>
          <p:nvPr>
            <p:ph type="pic" idx="1"/>
          </p:nvPr>
        </p:nvPicPr>
        <p:blipFill>
          <a:blip r:embed="rId3">
            <a:extLst>
              <a:ext uri="{28A0092B-C50C-407E-A947-70E740481C1C}">
                <a14:useLocalDpi xmlns:a14="http://schemas.microsoft.com/office/drawing/2010/main" val="0"/>
              </a:ext>
            </a:extLst>
          </a:blip>
          <a:srcRect l="799" r="799"/>
          <a:stretch>
            <a:fillRect/>
          </a:stretch>
        </p:blipFill>
        <p:spPr>
          <a:xfrm>
            <a:off x="4657344" y="1447800"/>
            <a:ext cx="3419856" cy="3657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Text Placeholder 3"/>
          <p:cNvSpPr>
            <a:spLocks noGrp="1"/>
          </p:cNvSpPr>
          <p:nvPr>
            <p:ph type="body" sz="half" idx="2"/>
          </p:nvPr>
        </p:nvSpPr>
        <p:spPr>
          <a:xfrm>
            <a:off x="381000" y="1905000"/>
            <a:ext cx="2971800" cy="2405109"/>
          </a:xfrm>
        </p:spPr>
        <p:txBody>
          <a:bodyPr>
            <a:noAutofit/>
          </a:bodyPr>
          <a:lstStyle/>
          <a:p>
            <a:r>
              <a:rPr lang="en-US" sz="2800" b="1"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What Happened?</a:t>
            </a:r>
          </a:p>
          <a:p>
            <a:endParaRPr lang="en-US" sz="2800" b="1"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r>
              <a:rPr lang="en-US" sz="2800" b="1"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Who Did It?</a:t>
            </a:r>
          </a:p>
          <a:p>
            <a:endParaRPr lang="en-US" sz="2800" b="1"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r>
              <a:rPr lang="en-US" sz="2800" b="1"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Why Did They Do</a:t>
            </a:r>
            <a:r>
              <a:rPr lang="en-US" sz="2800"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US" sz="2800" b="1"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It?</a:t>
            </a:r>
          </a:p>
        </p:txBody>
      </p:sp>
    </p:spTree>
    <p:extLst>
      <p:ext uri="{BB962C8B-B14F-4D97-AF65-F5344CB8AC3E}">
        <p14:creationId xmlns:p14="http://schemas.microsoft.com/office/powerpoint/2010/main" val="340957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 calcmode="lin" valueType="num">
                                      <p:cBhvr additive="base">
                                        <p:cTn id="18"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 calcmode="lin" valueType="num">
                                      <p:cBhvr additive="base">
                                        <p:cTn id="24"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p:cNvPicPr>
            <a:picLocks noGrp="1" noChangeAspect="1"/>
          </p:cNvPicPr>
          <p:nvPr>
            <p:ph type="pic" idx="4294967295"/>
          </p:nvPr>
        </p:nvPicPr>
        <p:blipFill>
          <a:blip r:embed="rId3">
            <a:extLst>
              <a:ext uri="{28A0092B-C50C-407E-A947-70E740481C1C}">
                <a14:useLocalDpi xmlns:a14="http://schemas.microsoft.com/office/drawing/2010/main" val="0"/>
              </a:ext>
            </a:extLst>
          </a:blip>
          <a:srcRect t="24207" b="24207"/>
          <a:stretch>
            <a:fillRect/>
          </a:stretch>
        </p:blipFill>
        <p:spPr>
          <a:xfrm>
            <a:off x="2851207" y="216539"/>
            <a:ext cx="3421063" cy="3475038"/>
          </a:xfrm>
          <a:prstGeom prst="rect">
            <a:avLst/>
          </a:prstGeom>
          <a:ln>
            <a:noFill/>
          </a:ln>
          <a:effectLst>
            <a:outerShdw blurRad="292100" dist="139700" dir="2700000" algn="tl" rotWithShape="0">
              <a:srgbClr val="333333">
                <a:alpha val="65000"/>
              </a:srgbClr>
            </a:outerShdw>
          </a:effectLst>
        </p:spPr>
      </p:pic>
      <p:sp>
        <p:nvSpPr>
          <p:cNvPr id="4" name="Text Placeholder 3"/>
          <p:cNvSpPr>
            <a:spLocks noGrp="1"/>
          </p:cNvSpPr>
          <p:nvPr>
            <p:ph type="body" sz="half" idx="4294967295"/>
          </p:nvPr>
        </p:nvSpPr>
        <p:spPr>
          <a:xfrm>
            <a:off x="0" y="2547938"/>
            <a:ext cx="2971800" cy="2405062"/>
          </a:xfrm>
        </p:spPr>
        <p:txBody>
          <a:bodyPr>
            <a:noAutofit/>
          </a:bodyPr>
          <a:lstStyle/>
          <a:p>
            <a:r>
              <a:rPr lang="en-US" sz="3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Was it Him? </a:t>
            </a:r>
          </a:p>
          <a:p>
            <a:endParaRPr lang="en-US" sz="3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en-US" sz="3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Was it Her?</a:t>
            </a:r>
          </a:p>
          <a:p>
            <a:r>
              <a:rPr lang="en-US" sz="3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How about Him?</a:t>
            </a:r>
            <a:endParaRPr lang="en-US" sz="3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TextBox 4"/>
          <p:cNvSpPr txBox="1"/>
          <p:nvPr/>
        </p:nvSpPr>
        <p:spPr>
          <a:xfrm>
            <a:off x="838200" y="496528"/>
            <a:ext cx="1752600" cy="1200329"/>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WHO DID IT??</a:t>
            </a:r>
            <a:endPar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53200" y="380564"/>
            <a:ext cx="1960880" cy="3276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29200" y="3689119"/>
            <a:ext cx="2322576" cy="300333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84237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500"/>
                                        <p:tgtEl>
                                          <p:spTgt spid="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xit" presetSubtype="4" fill="hold" nodeType="clickEffect">
                                  <p:stCondLst>
                                    <p:cond delay="0"/>
                                  </p:stCondLst>
                                  <p:childTnLst>
                                    <p:anim calcmode="lin" valueType="num">
                                      <p:cBhvr additive="base">
                                        <p:cTn id="23" dur="500"/>
                                        <p:tgtEl>
                                          <p:spTgt spid="6"/>
                                        </p:tgtEl>
                                        <p:attrNameLst>
                                          <p:attrName>ppt_x</p:attrName>
                                        </p:attrNameLst>
                                      </p:cBhvr>
                                      <p:tavLst>
                                        <p:tav tm="0">
                                          <p:val>
                                            <p:strVal val="ppt_x"/>
                                          </p:val>
                                        </p:tav>
                                        <p:tav tm="100000">
                                          <p:val>
                                            <p:strVal val="ppt_x"/>
                                          </p:val>
                                        </p:tav>
                                      </p:tavLst>
                                    </p:anim>
                                    <p:anim calcmode="lin" valueType="num">
                                      <p:cBhvr additive="base">
                                        <p:cTn id="24" dur="500"/>
                                        <p:tgtEl>
                                          <p:spTgt spid="6"/>
                                        </p:tgtEl>
                                        <p:attrNameLst>
                                          <p:attrName>ppt_y</p:attrName>
                                        </p:attrNameLst>
                                      </p:cBhvr>
                                      <p:tavLst>
                                        <p:tav tm="0">
                                          <p:val>
                                            <p:strVal val="ppt_y"/>
                                          </p:val>
                                        </p:tav>
                                        <p:tav tm="100000">
                                          <p:val>
                                            <p:strVal val="1+ppt_h/2"/>
                                          </p:val>
                                        </p:tav>
                                      </p:tavLst>
                                    </p:anim>
                                    <p:set>
                                      <p:cBhvr>
                                        <p:cTn id="25" dur="1" fill="hold">
                                          <p:stCondLst>
                                            <p:cond delay="499"/>
                                          </p:stCondLst>
                                        </p:cTn>
                                        <p:tgtEl>
                                          <p:spTgt spid="6"/>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42" presetClass="exit" presetSubtype="0" fill="hold" nodeType="clickEffect">
                                  <p:stCondLst>
                                    <p:cond delay="0"/>
                                  </p:stCondLst>
                                  <p:childTnLst>
                                    <p:animEffect transition="out" filter="fade">
                                      <p:cBhvr>
                                        <p:cTn id="29" dur="1000"/>
                                        <p:tgtEl>
                                          <p:spTgt spid="4">
                                            <p:txEl>
                                              <p:pRg st="0" end="0"/>
                                            </p:txEl>
                                          </p:spTgt>
                                        </p:tgtEl>
                                      </p:cBhvr>
                                    </p:animEffect>
                                    <p:anim calcmode="lin" valueType="num">
                                      <p:cBhvr>
                                        <p:cTn id="30" dur="1000"/>
                                        <p:tgtEl>
                                          <p:spTgt spid="4">
                                            <p:txEl>
                                              <p:pRg st="0" end="0"/>
                                            </p:txEl>
                                          </p:spTgt>
                                        </p:tgtEl>
                                        <p:attrNameLst>
                                          <p:attrName>ppt_x</p:attrName>
                                        </p:attrNameLst>
                                      </p:cBhvr>
                                      <p:tavLst>
                                        <p:tav tm="0">
                                          <p:val>
                                            <p:strVal val="ppt_x"/>
                                          </p:val>
                                        </p:tav>
                                        <p:tav tm="100000">
                                          <p:val>
                                            <p:strVal val="ppt_x"/>
                                          </p:val>
                                        </p:tav>
                                      </p:tavLst>
                                    </p:anim>
                                    <p:anim calcmode="lin" valueType="num">
                                      <p:cBhvr>
                                        <p:cTn id="31" dur="1000"/>
                                        <p:tgtEl>
                                          <p:spTgt spid="4">
                                            <p:txEl>
                                              <p:pRg st="0" end="0"/>
                                            </p:txEl>
                                          </p:spTgt>
                                        </p:tgtEl>
                                        <p:attrNameLst>
                                          <p:attrName>ppt_y</p:attrName>
                                        </p:attrNameLst>
                                      </p:cBhvr>
                                      <p:tavLst>
                                        <p:tav tm="0">
                                          <p:val>
                                            <p:strVal val="ppt_y"/>
                                          </p:val>
                                        </p:tav>
                                        <p:tav tm="100000">
                                          <p:val>
                                            <p:strVal val="ppt_y+.1"/>
                                          </p:val>
                                        </p:tav>
                                      </p:tavLst>
                                    </p:anim>
                                    <p:set>
                                      <p:cBhvr>
                                        <p:cTn id="32" dur="1" fill="hold">
                                          <p:stCondLst>
                                            <p:cond delay="999"/>
                                          </p:stCondLst>
                                        </p:cTn>
                                        <p:tgtEl>
                                          <p:spTgt spid="4">
                                            <p:txEl>
                                              <p:pRg st="0" end="0"/>
                                            </p:txEl>
                                          </p:spTgt>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animEffect transition="in" filter="barn(inVertical)">
                                      <p:cBhvr>
                                        <p:cTn id="37" dur="500"/>
                                        <p:tgtEl>
                                          <p:spTgt spid="4">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additive="base">
                                        <p:cTn id="42" dur="500" fill="hold"/>
                                        <p:tgtEl>
                                          <p:spTgt spid="7"/>
                                        </p:tgtEl>
                                        <p:attrNameLst>
                                          <p:attrName>ppt_x</p:attrName>
                                        </p:attrNameLst>
                                      </p:cBhvr>
                                      <p:tavLst>
                                        <p:tav tm="0">
                                          <p:val>
                                            <p:strVal val="#ppt_x"/>
                                          </p:val>
                                        </p:tav>
                                        <p:tav tm="100000">
                                          <p:val>
                                            <p:strVal val="#ppt_x"/>
                                          </p:val>
                                        </p:tav>
                                      </p:tavLst>
                                    </p:anim>
                                    <p:anim calcmode="lin" valueType="num">
                                      <p:cBhvr additive="base">
                                        <p:cTn id="4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 presetClass="exit" presetSubtype="0" fill="hold" nodeType="clickEffect">
                                  <p:stCondLst>
                                    <p:cond delay="0"/>
                                  </p:stCondLst>
                                  <p:childTnLst>
                                    <p:set>
                                      <p:cBhvr>
                                        <p:cTn id="47" dur="1" fill="hold">
                                          <p:stCondLst>
                                            <p:cond delay="0"/>
                                          </p:stCondLst>
                                        </p:cTn>
                                        <p:tgtEl>
                                          <p:spTgt spid="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nodeType="clickEffect">
                                  <p:stCondLst>
                                    <p:cond delay="0"/>
                                  </p:stCondLst>
                                  <p:childTnLst>
                                    <p:animEffect transition="out" filter="fade">
                                      <p:cBhvr>
                                        <p:cTn id="51" dur="500"/>
                                        <p:tgtEl>
                                          <p:spTgt spid="4">
                                            <p:txEl>
                                              <p:pRg st="2" end="2"/>
                                            </p:txEl>
                                          </p:spTgt>
                                        </p:tgtEl>
                                      </p:cBhvr>
                                    </p:animEffect>
                                    <p:set>
                                      <p:cBhvr>
                                        <p:cTn id="52" dur="1" fill="hold">
                                          <p:stCondLst>
                                            <p:cond delay="499"/>
                                          </p:stCondLst>
                                        </p:cTn>
                                        <p:tgtEl>
                                          <p:spTgt spid="4">
                                            <p:txEl>
                                              <p:pRg st="2" end="2"/>
                                            </p:txEl>
                                          </p:spTgt>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4">
                                            <p:txEl>
                                              <p:pRg st="3" end="3"/>
                                            </p:txEl>
                                          </p:spTgt>
                                        </p:tgtEl>
                                        <p:attrNameLst>
                                          <p:attrName>style.visibility</p:attrName>
                                        </p:attrNameLst>
                                      </p:cBhvr>
                                      <p:to>
                                        <p:strVal val="visible"/>
                                      </p:to>
                                    </p:set>
                                    <p:animEffect transition="in" filter="barn(inVertical)">
                                      <p:cBhvr>
                                        <p:cTn id="57" dur="500"/>
                                        <p:tgtEl>
                                          <p:spTgt spid="4">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1" fill="hold"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wheel(1)">
                                      <p:cBhvr>
                                        <p:cTn id="62" dur="20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2" presetClass="exit" presetSubtype="4" fill="hold" nodeType="clickEffect">
                                  <p:stCondLst>
                                    <p:cond delay="0"/>
                                  </p:stCondLst>
                                  <p:childTnLst>
                                    <p:anim calcmode="lin" valueType="num">
                                      <p:cBhvr additive="base">
                                        <p:cTn id="66" dur="500"/>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67" dur="500"/>
                                        <p:tgtEl>
                                          <p:spTgt spid="4">
                                            <p:txEl>
                                              <p:pRg st="3" end="3"/>
                                            </p:txEl>
                                          </p:spTgt>
                                        </p:tgtEl>
                                        <p:attrNameLst>
                                          <p:attrName>ppt_y</p:attrName>
                                        </p:attrNameLst>
                                      </p:cBhvr>
                                      <p:tavLst>
                                        <p:tav tm="0">
                                          <p:val>
                                            <p:strVal val="ppt_y"/>
                                          </p:val>
                                        </p:tav>
                                        <p:tav tm="100000">
                                          <p:val>
                                            <p:strVal val="1+ppt_h/2"/>
                                          </p:val>
                                        </p:tav>
                                      </p:tavLst>
                                    </p:anim>
                                    <p:set>
                                      <p:cBhvr>
                                        <p:cTn id="68" dur="1" fill="hold">
                                          <p:stCondLst>
                                            <p:cond delay="499"/>
                                          </p:stCondLst>
                                        </p:cTn>
                                        <p:tgtEl>
                                          <p:spTgt spid="4">
                                            <p:txEl>
                                              <p:pRg st="3" end="3"/>
                                            </p:txEl>
                                          </p:spTgt>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6" presetClass="exit" presetSubtype="21" fill="hold" nodeType="clickEffect">
                                  <p:stCondLst>
                                    <p:cond delay="0"/>
                                  </p:stCondLst>
                                  <p:childTnLst>
                                    <p:animEffect transition="out" filter="barn(inVertical)">
                                      <p:cBhvr>
                                        <p:cTn id="72" dur="500"/>
                                        <p:tgtEl>
                                          <p:spTgt spid="8"/>
                                        </p:tgtEl>
                                      </p:cBhvr>
                                    </p:animEffect>
                                    <p:set>
                                      <p:cBhvr>
                                        <p:cTn id="73"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3"/>
          </p:nvPr>
        </p:nvSpPr>
        <p:spPr/>
        <p:txBody>
          <a:bodyPr/>
          <a:lstStyle/>
          <a:p>
            <a:pPr marL="0" indent="0">
              <a:buNone/>
            </a:pPr>
            <a:endParaRPr lang="en-US" dirty="0" smtClean="0"/>
          </a:p>
          <a:p>
            <a:endParaRPr lang="en-US" dirty="0" smtClean="0"/>
          </a:p>
          <a:p>
            <a:endParaRPr lang="en-US" dirty="0"/>
          </a:p>
        </p:txBody>
      </p:sp>
      <p:sp>
        <p:nvSpPr>
          <p:cNvPr id="5" name="Title 4"/>
          <p:cNvSpPr>
            <a:spLocks noGrp="1"/>
          </p:cNvSpPr>
          <p:nvPr>
            <p:ph type="title"/>
          </p:nvPr>
        </p:nvSpPr>
        <p:spPr/>
        <p:txBody>
          <a:bodyPr/>
          <a:lstStyle/>
          <a:p>
            <a:r>
              <a:rPr lang="en-US" sz="4000" b="1"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Criminal Psychology</a:t>
            </a:r>
            <a:endParaRPr lang="en-US" sz="40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7" name="Text Placeholder 6"/>
          <p:cNvSpPr>
            <a:spLocks noGrp="1"/>
          </p:cNvSpPr>
          <p:nvPr>
            <p:ph type="body" sz="half" idx="2"/>
          </p:nvPr>
        </p:nvSpPr>
        <p:spPr>
          <a:xfrm>
            <a:off x="609600" y="2514600"/>
            <a:ext cx="2971800" cy="3167109"/>
          </a:xfrm>
        </p:spPr>
        <p:txBody>
          <a:bodyPr>
            <a:normAutofit fontScale="92500"/>
          </a:bodyPr>
          <a:lstStyle/>
          <a:p>
            <a:r>
              <a:rPr lang="en-US" sz="2400" dirty="0"/>
              <a:t>it is the study of the wills, thoughts, intentions and reactions of criminals.</a:t>
            </a:r>
          </a:p>
          <a:p>
            <a:r>
              <a:rPr lang="en-US" sz="2400" dirty="0"/>
              <a:t>They look deeply into what makes someone commit a crime and what reactions that have after they commit </a:t>
            </a:r>
            <a:r>
              <a:rPr lang="en-US" sz="2400" dirty="0" smtClean="0"/>
              <a:t>it.</a:t>
            </a:r>
            <a:endParaRPr lang="en-US" sz="2400" dirty="0"/>
          </a:p>
          <a:p>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19600" y="1981200"/>
            <a:ext cx="3291840" cy="2765880"/>
          </a:xfrm>
          <a:prstGeom prst="rect">
            <a:avLst/>
          </a:prstGeom>
        </p:spPr>
      </p:pic>
    </p:spTree>
    <p:extLst>
      <p:ext uri="{BB962C8B-B14F-4D97-AF65-F5344CB8AC3E}">
        <p14:creationId xmlns:p14="http://schemas.microsoft.com/office/powerpoint/2010/main" val="1203617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style.rotation</p:attrName>
                                        </p:attrNameLst>
                                      </p:cBhvr>
                                      <p:tavLst>
                                        <p:tav tm="0">
                                          <p:val>
                                            <p:fltVal val="90"/>
                                          </p:val>
                                        </p:tav>
                                        <p:tav tm="100000">
                                          <p:val>
                                            <p:fltVal val="0"/>
                                          </p:val>
                                        </p:tav>
                                      </p:tavLst>
                                    </p:anim>
                                    <p:animEffect transition="in" filter="fade">
                                      <p:cBhvr>
                                        <p:cTn id="10" dur="10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 calcmode="lin" valueType="num">
                                      <p:cBhvr>
                                        <p:cTn id="22"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23"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24" dur="500"/>
                                        <p:tgtEl>
                                          <p:spTgt spid="7">
                                            <p:txEl>
                                              <p:pRg st="0" end="0"/>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 calcmode="lin" valueType="num">
                                      <p:cBhvr>
                                        <p:cTn id="27"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28"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29"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200"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German Psychologist </a:t>
            </a:r>
          </a:p>
          <a:p>
            <a:r>
              <a:rPr lang="en-US" sz="3200"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Attributed to actually having truly started the field of Criminal Psychology.</a:t>
            </a:r>
            <a:endParaRPr lang="en-US" sz="3200" b="1"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6" name="Content Placeholder 5"/>
          <p:cNvPicPr>
            <a:picLocks noGrp="1" noChangeAspect="1"/>
          </p:cNvPicPr>
          <p:nvPr>
            <p:ph sz="quarter" idx="14"/>
          </p:nvPr>
        </p:nvPicPr>
        <p:blipFill>
          <a:blip r:embed="rId3" cstate="print">
            <a:extLst>
              <a:ext uri="{28A0092B-C50C-407E-A947-70E740481C1C}">
                <a14:useLocalDpi xmlns:a14="http://schemas.microsoft.com/office/drawing/2010/main" val="0"/>
              </a:ext>
            </a:extLst>
          </a:blip>
          <a:stretch>
            <a:fillRect/>
          </a:stretch>
        </p:blipFill>
        <p:spPr>
          <a:xfrm>
            <a:off x="5029200" y="1600200"/>
            <a:ext cx="2743200" cy="4226432"/>
          </a:xfrm>
        </p:spPr>
      </p:pic>
      <p:sp>
        <p:nvSpPr>
          <p:cNvPr id="4" name="Title 3"/>
          <p:cNvSpPr>
            <a:spLocks noGrp="1"/>
          </p:cNvSpPr>
          <p:nvPr>
            <p:ph type="title"/>
          </p:nvPr>
        </p:nvSpPr>
        <p:spPr/>
        <p:txBody>
          <a:bodyPr/>
          <a:lstStyle/>
          <a:p>
            <a:r>
              <a:rPr lang="en-US" sz="36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Hugo Munsterberg (1863 to 1916)</a:t>
            </a:r>
            <a:endParaRPr lang="en-US" sz="3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98342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6"/>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fade">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 calcmode="lin" valueType="num">
                                      <p:cBhvr additive="base">
                                        <p:cTn id="20"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3600" b="1" spc="0"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Psychologist in  the 1990’s</a:t>
            </a:r>
          </a:p>
          <a:p>
            <a:r>
              <a:rPr lang="en-US" sz="3600" b="1" spc="0"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Founded the field of investigative psychology in Britain.</a:t>
            </a:r>
            <a:endParaRPr lang="en-US" sz="3600" b="1" spc="0"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endParaRPr>
          </a:p>
        </p:txBody>
      </p:sp>
      <p:pic>
        <p:nvPicPr>
          <p:cNvPr id="5" name="Content Placeholder 4"/>
          <p:cNvPicPr>
            <a:picLocks noGrp="1" noChangeAspect="1"/>
          </p:cNvPicPr>
          <p:nvPr>
            <p:ph sz="quarter" idx="14"/>
          </p:nvPr>
        </p:nvPicPr>
        <p:blipFill>
          <a:blip r:embed="rId3">
            <a:extLst>
              <a:ext uri="{28A0092B-C50C-407E-A947-70E740481C1C}">
                <a14:useLocalDpi xmlns:a14="http://schemas.microsoft.com/office/drawing/2010/main" val="0"/>
              </a:ext>
            </a:extLst>
          </a:blip>
          <a:stretch>
            <a:fillRect/>
          </a:stretch>
        </p:blipFill>
        <p:spPr>
          <a:xfrm>
            <a:off x="4572000" y="2133600"/>
            <a:ext cx="3017520" cy="3455169"/>
          </a:xfrm>
        </p:spPr>
      </p:pic>
      <p:sp>
        <p:nvSpPr>
          <p:cNvPr id="4" name="Title 3"/>
          <p:cNvSpPr>
            <a:spLocks noGrp="1"/>
          </p:cNvSpPr>
          <p:nvPr>
            <p:ph type="title"/>
          </p:nvPr>
        </p:nvSpPr>
        <p:spPr>
          <a:xfrm>
            <a:off x="609600" y="304800"/>
            <a:ext cx="7924800" cy="1143000"/>
          </a:xfrm>
        </p:spPr>
        <p:txBody>
          <a:bodyPr/>
          <a:lstStyle/>
          <a:p>
            <a:pPr algn="ctr"/>
            <a:r>
              <a:rPr lang="en-US" sz="36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David Canter</a:t>
            </a:r>
            <a:endParaRPr lang="en-US" sz="3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629400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heel(1)">
                                      <p:cBhvr>
                                        <p:cTn id="25" dur="20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2">
                                            <p:txEl>
                                              <p:pRg st="0" end="0"/>
                                            </p:txEl>
                                          </p:spTgt>
                                        </p:tgtEl>
                                        <p:attrNameLst>
                                          <p:attrName>style.visibility</p:attrName>
                                        </p:attrNameLst>
                                      </p:cBhvr>
                                      <p:to>
                                        <p:strVal val="visible"/>
                                      </p:to>
                                    </p:set>
                                    <p:anim calcmode="lin" valueType="num">
                                      <p:cBhvr additive="base">
                                        <p:cTn id="30"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2">
                                            <p:txEl>
                                              <p:pRg st="1" end="1"/>
                                            </p:txEl>
                                          </p:spTgt>
                                        </p:tgtEl>
                                        <p:attrNameLst>
                                          <p:attrName>style.visibility</p:attrName>
                                        </p:attrNameLst>
                                      </p:cBhvr>
                                      <p:to>
                                        <p:strVal val="visible"/>
                                      </p:to>
                                    </p:set>
                                    <p:anim calcmode="lin" valueType="num">
                                      <p:cBhvr additive="base">
                                        <p:cTn id="36"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609600" y="1524000"/>
            <a:ext cx="3733800" cy="5334000"/>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800"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Is a process of</a:t>
            </a:r>
            <a:r>
              <a:rPr lang="en-US" sz="2800" b="1"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en-US" sz="2800"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identifying  things in a individual.</a:t>
            </a:r>
          </a:p>
          <a:p>
            <a:pPr lvl="1"/>
            <a:r>
              <a:rPr lang="en-US" sz="2800"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Personality</a:t>
            </a:r>
          </a:p>
          <a:p>
            <a:pPr lvl="1"/>
            <a:r>
              <a:rPr lang="en-US" sz="2800"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Traits</a:t>
            </a:r>
          </a:p>
          <a:p>
            <a:pPr lvl="1"/>
            <a:r>
              <a:rPr lang="en-US" sz="2800"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Behavior Tendencies </a:t>
            </a:r>
          </a:p>
          <a:p>
            <a:pPr lvl="1"/>
            <a:r>
              <a:rPr lang="en-US" sz="2800"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Geographical locations</a:t>
            </a:r>
          </a:p>
          <a:p>
            <a:pPr lvl="1"/>
            <a:r>
              <a:rPr lang="en-US" sz="2800"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Biological traits</a:t>
            </a:r>
          </a:p>
          <a:p>
            <a:pPr marL="457200" lvl="1" indent="0">
              <a:buNone/>
            </a:pPr>
            <a:endParaRPr lang="en-US" sz="2800"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 name="Title 3"/>
          <p:cNvSpPr>
            <a:spLocks noGrp="1"/>
          </p:cNvSpPr>
          <p:nvPr>
            <p:ph type="title"/>
          </p:nvPr>
        </p:nvSpPr>
        <p:spPr>
          <a:xfrm>
            <a:off x="609600" y="228600"/>
            <a:ext cx="7924800" cy="1143000"/>
          </a:xfrm>
        </p:spPr>
        <p:txBody>
          <a:bodyPr/>
          <a:lstStyle/>
          <a:p>
            <a:pPr algn="ctr"/>
            <a:r>
              <a:rPr lang="en-US" sz="4800" b="1" cap="none" spc="0"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Profiling</a:t>
            </a:r>
            <a:r>
              <a:rPr lang="en-US" dirty="0" smtClean="0"/>
              <a:t>:</a:t>
            </a:r>
            <a:endParaRPr lang="en-US" dirty="0"/>
          </a:p>
        </p:txBody>
      </p:sp>
    </p:spTree>
    <p:extLst>
      <p:ext uri="{BB962C8B-B14F-4D97-AF65-F5344CB8AC3E}">
        <p14:creationId xmlns:p14="http://schemas.microsoft.com/office/powerpoint/2010/main" val="2442930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barn(inVertical)">
                                      <p:cBhvr>
                                        <p:cTn id="11" dur="500"/>
                                        <p:tgtEl>
                                          <p:spTgt spid="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 calcmode="lin" valueType="num">
                                      <p:cBhvr additive="base">
                                        <p:cTn id="16"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circle(in)">
                                      <p:cBhvr>
                                        <p:cTn id="22" dur="2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wheel(1)">
                                      <p:cBhvr>
                                        <p:cTn id="27" dur="20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randombar(horizontal)">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fade">
                                      <p:cBhvr>
                                        <p:cTn id="3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5105400" y="1447800"/>
            <a:ext cx="2264145" cy="4267200"/>
          </a:xfrm>
        </p:spPr>
      </p:pic>
      <p:sp>
        <p:nvSpPr>
          <p:cNvPr id="4" name="Title 3"/>
          <p:cNvSpPr>
            <a:spLocks noGrp="1"/>
          </p:cNvSpPr>
          <p:nvPr>
            <p:ph type="title"/>
          </p:nvPr>
        </p:nvSpPr>
        <p:spPr>
          <a:xfrm>
            <a:off x="2590800" y="457200"/>
            <a:ext cx="2971800" cy="685800"/>
          </a:xfrm>
        </p:spPr>
        <p:txBody>
          <a:bodyPr/>
          <a:lstStyle/>
          <a:p>
            <a:pPr algn="r"/>
            <a:r>
              <a:rPr lang="en-US" sz="4400" dirty="0" smtClean="0"/>
              <a:t>Suspect one!</a:t>
            </a:r>
            <a:endParaRPr lang="en-US" sz="4400" dirty="0"/>
          </a:p>
        </p:txBody>
      </p:sp>
      <p:sp>
        <p:nvSpPr>
          <p:cNvPr id="5" name="Text Placeholder 4"/>
          <p:cNvSpPr>
            <a:spLocks noGrp="1"/>
          </p:cNvSpPr>
          <p:nvPr>
            <p:ph type="body" sz="half" idx="2"/>
          </p:nvPr>
        </p:nvSpPr>
        <p:spPr>
          <a:xfrm>
            <a:off x="533400" y="1143000"/>
            <a:ext cx="2971800" cy="4876799"/>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2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He's 56 yrs. of age</a:t>
            </a:r>
          </a:p>
          <a:p>
            <a:r>
              <a:rPr lang="en-US" sz="2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Jobless </a:t>
            </a:r>
          </a:p>
          <a:p>
            <a:r>
              <a:rPr lang="en-US" sz="2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Lost his job due to his addiction to pornography.</a:t>
            </a:r>
          </a:p>
          <a:p>
            <a:r>
              <a:rPr lang="en-US" sz="2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Addicted to drugs and will do anything to get them.</a:t>
            </a:r>
          </a:p>
          <a:p>
            <a:r>
              <a:rPr lang="en-US" sz="2400" b="1" u="sng"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Criminal record</a:t>
            </a:r>
          </a:p>
          <a:p>
            <a:r>
              <a:rPr lang="en-US" sz="2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Arson &amp; Assault with a weapon</a:t>
            </a:r>
          </a:p>
          <a:p>
            <a:r>
              <a:rPr lang="en-US" sz="2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Did 5 yrs. in jail.</a:t>
            </a:r>
          </a:p>
        </p:txBody>
      </p:sp>
    </p:spTree>
    <p:extLst>
      <p:ext uri="{BB962C8B-B14F-4D97-AF65-F5344CB8AC3E}">
        <p14:creationId xmlns:p14="http://schemas.microsoft.com/office/powerpoint/2010/main" val="2905065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 calcmode="lin" valueType="num">
                                      <p:cBhvr additive="base">
                                        <p:cTn id="1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 calcmode="lin" valueType="num">
                                      <p:cBhvr additive="base">
                                        <p:cTn id="2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anim calcmode="lin" valueType="num">
                                      <p:cBhvr additive="base">
                                        <p:cTn id="2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barn(inVertical)">
                                      <p:cBhvr>
                                        <p:cTn id="35" dur="500"/>
                                        <p:tgtEl>
                                          <p:spTgt spid="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5">
                                            <p:txEl>
                                              <p:pRg st="5" end="5"/>
                                            </p:txEl>
                                          </p:spTgt>
                                        </p:tgtEl>
                                        <p:attrNameLst>
                                          <p:attrName>style.visibility</p:attrName>
                                        </p:attrNameLst>
                                      </p:cBhvr>
                                      <p:to>
                                        <p:strVal val="visible"/>
                                      </p:to>
                                    </p:set>
                                    <p:anim calcmode="lin" valueType="num">
                                      <p:cBhvr additive="base">
                                        <p:cTn id="40"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5">
                                            <p:txEl>
                                              <p:pRg st="5" end="5"/>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5">
                                            <p:txEl>
                                              <p:pRg st="6" end="6"/>
                                            </p:txEl>
                                          </p:spTgt>
                                        </p:tgtEl>
                                        <p:attrNameLst>
                                          <p:attrName>style.visibility</p:attrName>
                                        </p:attrNameLst>
                                      </p:cBhvr>
                                      <p:to>
                                        <p:strVal val="visible"/>
                                      </p:to>
                                    </p:set>
                                    <p:anim calcmode="lin" valueType="num">
                                      <p:cBhvr additive="base">
                                        <p:cTn id="44"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5371423" y="1447800"/>
            <a:ext cx="1830154" cy="4267200"/>
          </a:xfrm>
        </p:spPr>
      </p:pic>
      <p:sp>
        <p:nvSpPr>
          <p:cNvPr id="3" name="Title 2"/>
          <p:cNvSpPr>
            <a:spLocks noGrp="1"/>
          </p:cNvSpPr>
          <p:nvPr>
            <p:ph type="title"/>
          </p:nvPr>
        </p:nvSpPr>
        <p:spPr>
          <a:xfrm>
            <a:off x="1219200" y="457200"/>
            <a:ext cx="2971800" cy="1097280"/>
          </a:xfrm>
        </p:spPr>
        <p:txBody>
          <a:bodyPr/>
          <a:lstStyle/>
          <a:p>
            <a:r>
              <a:rPr lang="en-US" sz="4800" dirty="0" smtClean="0"/>
              <a:t>Suspect 2</a:t>
            </a:r>
            <a:endParaRPr lang="en-US" sz="4800" dirty="0"/>
          </a:p>
        </p:txBody>
      </p:sp>
      <p:sp>
        <p:nvSpPr>
          <p:cNvPr id="4" name="Text Placeholder 3"/>
          <p:cNvSpPr>
            <a:spLocks noGrp="1"/>
          </p:cNvSpPr>
          <p:nvPr>
            <p:ph type="body" sz="half" idx="2"/>
          </p:nvPr>
        </p:nvSpPr>
        <p:spPr>
          <a:xfrm>
            <a:off x="762000" y="1524000"/>
            <a:ext cx="2971800" cy="5334000"/>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285750" indent="-285750">
              <a:buFont typeface="Arial" pitchFamily="34" charset="0"/>
              <a:buChar char="•"/>
            </a:pPr>
            <a:r>
              <a:rPr lang="en-US" sz="20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26 yrs. old</a:t>
            </a:r>
          </a:p>
          <a:p>
            <a:pPr marL="285750" indent="-285750">
              <a:buFont typeface="Arial" pitchFamily="34" charset="0"/>
              <a:buChar char="•"/>
            </a:pPr>
            <a:r>
              <a:rPr lang="en-US" sz="20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‘single mother of two children</a:t>
            </a:r>
          </a:p>
          <a:p>
            <a:pPr marL="285750" indent="-285750">
              <a:buFont typeface="Arial" pitchFamily="34" charset="0"/>
              <a:buChar char="•"/>
            </a:pPr>
            <a:r>
              <a:rPr lang="en-US" sz="20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Works two jobs to support her kids.</a:t>
            </a:r>
          </a:p>
          <a:p>
            <a:pPr marL="285750" indent="-285750">
              <a:buFont typeface="Arial" pitchFamily="34" charset="0"/>
              <a:buChar char="•"/>
            </a:pPr>
            <a:r>
              <a:rPr lang="en-US" sz="20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Loves to party</a:t>
            </a:r>
          </a:p>
          <a:p>
            <a:pPr marL="285750" indent="-285750">
              <a:buFont typeface="Arial" pitchFamily="34" charset="0"/>
              <a:buChar char="•"/>
            </a:pPr>
            <a:r>
              <a:rPr lang="en-US" sz="20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Anger problems</a:t>
            </a:r>
          </a:p>
          <a:p>
            <a:r>
              <a:rPr lang="en-US" sz="2000" b="1" u="sng"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Criminal Record</a:t>
            </a:r>
          </a:p>
          <a:p>
            <a:pPr marL="285750" indent="-285750">
              <a:buFont typeface="Arial" pitchFamily="34" charset="0"/>
              <a:buChar char="•"/>
            </a:pPr>
            <a:r>
              <a:rPr lang="en-US" sz="20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2 DUI’s </a:t>
            </a:r>
          </a:p>
          <a:p>
            <a:r>
              <a:rPr lang="en-US" sz="20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Sentenced to 6 months community services</a:t>
            </a:r>
          </a:p>
          <a:p>
            <a:pPr marL="285750" indent="-285750">
              <a:buFont typeface="Arial" pitchFamily="34" charset="0"/>
              <a:buChar char="•"/>
            </a:pPr>
            <a:r>
              <a:rPr lang="en-US" sz="20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Ex husband has restrain order against her.</a:t>
            </a:r>
          </a:p>
        </p:txBody>
      </p:sp>
    </p:spTree>
    <p:extLst>
      <p:ext uri="{BB962C8B-B14F-4D97-AF65-F5344CB8AC3E}">
        <p14:creationId xmlns:p14="http://schemas.microsoft.com/office/powerpoint/2010/main" val="3521497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circle(in)">
                                      <p:cBhvr>
                                        <p:cTn id="14" dur="2000"/>
                                        <p:tgtEl>
                                          <p:spTgt spid="4">
                                            <p:txEl>
                                              <p:pRg st="0" end="0"/>
                                            </p:txEl>
                                          </p:spTgt>
                                        </p:tgtEl>
                                      </p:cBhvr>
                                    </p:animEffect>
                                  </p:childTnLst>
                                </p:cTn>
                              </p:par>
                              <p:par>
                                <p:cTn id="15" presetID="6" presetClass="entr" presetSubtype="16"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circle(in)">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fade">
                                      <p:cBhvr>
                                        <p:cTn id="25" dur="500"/>
                                        <p:tgtEl>
                                          <p:spTgt spid="4">
                                            <p:txEl>
                                              <p:pRg st="3" end="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500"/>
                                        <p:tgtEl>
                                          <p:spTgt spid="4">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anim calcmode="lin" valueType="num">
                                      <p:cBhvr additive="base">
                                        <p:cTn id="3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4">
                                            <p:txEl>
                                              <p:pRg st="7" end="7"/>
                                            </p:txEl>
                                          </p:spTgt>
                                        </p:tgtEl>
                                        <p:attrNameLst>
                                          <p:attrName>style.visibility</p:attrName>
                                        </p:attrNameLst>
                                      </p:cBhvr>
                                      <p:to>
                                        <p:strVal val="visible"/>
                                      </p:to>
                                    </p:set>
                                    <p:anim calcmode="lin" valueType="num">
                                      <p:cBhvr additive="base">
                                        <p:cTn id="41"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4">
                                            <p:txEl>
                                              <p:pRg st="8" end="8"/>
                                            </p:txEl>
                                          </p:spTgt>
                                        </p:tgtEl>
                                        <p:attrNameLst>
                                          <p:attrName>style.visibility</p:attrName>
                                        </p:attrNameLst>
                                      </p:cBhvr>
                                      <p:to>
                                        <p:strVal val="visible"/>
                                      </p:to>
                                    </p:set>
                                    <p:anim calcmode="lin" valueType="num">
                                      <p:cBhvr additive="base">
                                        <p:cTn id="4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220</TotalTime>
  <Words>721</Words>
  <Application>Microsoft Office PowerPoint</Application>
  <PresentationFormat>On-screen Show (4:3)</PresentationFormat>
  <Paragraphs>96</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Horizon</vt:lpstr>
      <vt:lpstr>Criminal Psychology</vt:lpstr>
      <vt:lpstr>PowerPoint Presentation</vt:lpstr>
      <vt:lpstr>PowerPoint Presentation</vt:lpstr>
      <vt:lpstr>Criminal Psychology</vt:lpstr>
      <vt:lpstr>Hugo Munsterberg (1863 to 1916)</vt:lpstr>
      <vt:lpstr>David Canter</vt:lpstr>
      <vt:lpstr>Profiling:</vt:lpstr>
      <vt:lpstr>Suspect one!</vt:lpstr>
      <vt:lpstr>Suspect 2</vt:lpstr>
      <vt:lpstr>Suspect 3</vt:lpstr>
      <vt:lpstr>The murderer is????</vt:lpstr>
      <vt:lpstr>Bibliography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Criminal Psychology</dc:title>
  <dc:creator>AMichaelis5</dc:creator>
  <cp:lastModifiedBy>AMichaelis5</cp:lastModifiedBy>
  <cp:revision>30</cp:revision>
  <dcterms:created xsi:type="dcterms:W3CDTF">2011-11-30T00:48:20Z</dcterms:created>
  <dcterms:modified xsi:type="dcterms:W3CDTF">2011-12-01T22:15:33Z</dcterms:modified>
</cp:coreProperties>
</file>